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1"/>
  </p:notesMasterIdLst>
  <p:sldIdLst>
    <p:sldId id="256" r:id="rId2"/>
    <p:sldId id="341" r:id="rId3"/>
    <p:sldId id="295" r:id="rId4"/>
    <p:sldId id="296" r:id="rId5"/>
    <p:sldId id="337" r:id="rId6"/>
    <p:sldId id="308" r:id="rId7"/>
    <p:sldId id="394" r:id="rId8"/>
    <p:sldId id="378" r:id="rId9"/>
    <p:sldId id="379" r:id="rId10"/>
    <p:sldId id="381" r:id="rId11"/>
    <p:sldId id="380" r:id="rId12"/>
    <p:sldId id="382" r:id="rId13"/>
    <p:sldId id="384" r:id="rId14"/>
    <p:sldId id="385" r:id="rId15"/>
    <p:sldId id="383" r:id="rId16"/>
    <p:sldId id="386" r:id="rId17"/>
    <p:sldId id="388" r:id="rId18"/>
    <p:sldId id="387" r:id="rId19"/>
    <p:sldId id="309" r:id="rId20"/>
    <p:sldId id="310" r:id="rId21"/>
    <p:sldId id="353" r:id="rId22"/>
    <p:sldId id="258" r:id="rId23"/>
    <p:sldId id="269" r:id="rId24"/>
    <p:sldId id="314" r:id="rId25"/>
    <p:sldId id="315" r:id="rId26"/>
    <p:sldId id="312" r:id="rId27"/>
    <p:sldId id="316" r:id="rId28"/>
    <p:sldId id="313" r:id="rId29"/>
    <p:sldId id="346" r:id="rId30"/>
    <p:sldId id="318" r:id="rId31"/>
    <p:sldId id="319" r:id="rId32"/>
    <p:sldId id="322" r:id="rId33"/>
    <p:sldId id="323" r:id="rId34"/>
    <p:sldId id="324" r:id="rId35"/>
    <p:sldId id="345" r:id="rId36"/>
    <p:sldId id="320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44" r:id="rId45"/>
    <p:sldId id="321" r:id="rId46"/>
    <p:sldId id="332" r:id="rId47"/>
    <p:sldId id="395" r:id="rId48"/>
    <p:sldId id="347" r:id="rId49"/>
    <p:sldId id="343" r:id="rId50"/>
    <p:sldId id="333" r:id="rId51"/>
    <p:sldId id="334" r:id="rId52"/>
    <p:sldId id="260" r:id="rId53"/>
    <p:sldId id="335" r:id="rId54"/>
    <p:sldId id="392" r:id="rId55"/>
    <p:sldId id="391" r:id="rId56"/>
    <p:sldId id="393" r:id="rId57"/>
    <p:sldId id="390" r:id="rId58"/>
    <p:sldId id="352" r:id="rId59"/>
    <p:sldId id="342" r:id="rId60"/>
    <p:sldId id="278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257" r:id="rId74"/>
    <p:sldId id="259" r:id="rId75"/>
    <p:sldId id="261" r:id="rId76"/>
    <p:sldId id="262" r:id="rId77"/>
    <p:sldId id="263" r:id="rId78"/>
    <p:sldId id="264" r:id="rId79"/>
    <p:sldId id="265" r:id="rId80"/>
    <p:sldId id="336" r:id="rId81"/>
    <p:sldId id="267" r:id="rId82"/>
    <p:sldId id="350" r:id="rId83"/>
    <p:sldId id="268" r:id="rId84"/>
    <p:sldId id="317" r:id="rId85"/>
    <p:sldId id="270" r:id="rId86"/>
    <p:sldId id="271" r:id="rId87"/>
    <p:sldId id="272" r:id="rId88"/>
    <p:sldId id="273" r:id="rId89"/>
    <p:sldId id="274" r:id="rId90"/>
    <p:sldId id="275" r:id="rId91"/>
    <p:sldId id="276" r:id="rId92"/>
    <p:sldId id="277" r:id="rId93"/>
    <p:sldId id="349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12"/>
    </p:embeddedFont>
    <p:embeddedFont>
      <p:font typeface="Arial Black" panose="020B0604020202020204" pitchFamily="34" charset="0"/>
      <p:bold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Homemade Apple" panose="02000000000000000000" pitchFamily="2" charset="0"/>
      <p:regular r:id="rId118"/>
    </p:embeddedFont>
    <p:embeddedFont>
      <p:font typeface="Impact" panose="020B0806030902050204" pitchFamily="34" charset="0"/>
      <p:regular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  <p:embeddedFont>
      <p:font typeface="Raleway" pitchFamily="2" charset="77"/>
      <p:regular r:id="rId124"/>
      <p:bold r:id="rId125"/>
      <p:italic r:id="rId126"/>
      <p:boldItalic r:id="rId127"/>
    </p:embeddedFont>
    <p:embeddedFont>
      <p:font typeface="Verdana" panose="020B0604030504040204" pitchFamily="34" charset="0"/>
      <p:regular r:id="rId128"/>
      <p:bold r:id="rId129"/>
      <p:italic r:id="rId130"/>
      <p:boldItalic r:id="rId131"/>
    </p:embeddedFont>
    <p:embeddedFont>
      <p:font typeface="Wide Latin" panose="020A0A07050505020404" pitchFamily="18" charset="77"/>
      <p:regular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394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  <p14:sldId id="309"/>
            <p14:sldId id="310"/>
            <p14:sldId id="353"/>
          </p14:sldIdLst>
        </p14:section>
        <p14:section name="4 tales" id="{D4C3AF96-7F8A-7044-8CE5-374CAA5187EE}">
          <p14:sldIdLst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95"/>
            <p14:sldId id="347"/>
            <p14:sldId id="343"/>
            <p14:sldId id="333"/>
            <p14:sldId id="334"/>
            <p14:sldId id="260"/>
            <p14:sldId id="335"/>
            <p14:sldId id="392"/>
            <p14:sldId id="391"/>
            <p14:sldId id="393"/>
            <p14:sldId id="390"/>
            <p14:sldId id="352"/>
            <p14:sldId id="342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F90"/>
    <a:srgbClr val="F4E086"/>
    <a:srgbClr val="FFFFFF"/>
    <a:srgbClr val="BFC1D6"/>
    <a:srgbClr val="000000"/>
    <a:srgbClr val="989497"/>
    <a:srgbClr val="987D91"/>
    <a:srgbClr val="836C7D"/>
    <a:srgbClr val="B294AB"/>
    <a:srgbClr val="4D4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0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9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03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21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40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40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9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821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90;p17">
            <a:extLst>
              <a:ext uri="{FF2B5EF4-FFF2-40B4-BE49-F238E27FC236}">
                <a16:creationId xmlns:a16="http://schemas.microsoft.com/office/drawing/2014/main" id="{440BD5CF-1D60-9D94-B23C-A9F63D527ABE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C35256-3BE3-7D68-A183-144890CEB65C}"/>
              </a:ext>
            </a:extLst>
          </p:cNvPr>
          <p:cNvSpPr/>
          <p:nvPr/>
        </p:nvSpPr>
        <p:spPr>
          <a:xfrm>
            <a:off x="260960" y="482379"/>
            <a:ext cx="5196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2.3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2.4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2.4.1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  <p:sp>
        <p:nvSpPr>
          <p:cNvPr id="20" name="Google Shape;90;p17">
            <a:extLst>
              <a:ext uri="{FF2B5EF4-FFF2-40B4-BE49-F238E27FC236}">
                <a16:creationId xmlns:a16="http://schemas.microsoft.com/office/drawing/2014/main" id="{BAB2595D-376D-3BF1-27BF-8ADD78F5519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C00CDB-2E83-1175-3FF4-0CB0F80481D8}"/>
              </a:ext>
            </a:extLst>
          </p:cNvPr>
          <p:cNvSpPr/>
          <p:nvPr/>
        </p:nvSpPr>
        <p:spPr>
          <a:xfrm>
            <a:off x="260960" y="482379"/>
            <a:ext cx="5469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  <p:sp>
        <p:nvSpPr>
          <p:cNvPr id="23" name="Google Shape;90;p17">
            <a:extLst>
              <a:ext uri="{FF2B5EF4-FFF2-40B4-BE49-F238E27FC236}">
                <a16:creationId xmlns:a16="http://schemas.microsoft.com/office/drawing/2014/main" id="{14F569C7-8A26-E6F1-4BC3-2D2BCB3A4842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9E937B-EFCC-E47D-1FA1-B5BBB5E5F451}"/>
              </a:ext>
            </a:extLst>
          </p:cNvPr>
          <p:cNvSpPr/>
          <p:nvPr/>
        </p:nvSpPr>
        <p:spPr>
          <a:xfrm>
            <a:off x="260960" y="482379"/>
            <a:ext cx="64312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2.9.0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2.9.1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2.10.0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  <p:sp>
        <p:nvSpPr>
          <p:cNvPr id="29" name="Google Shape;90;p17">
            <a:extLst>
              <a:ext uri="{FF2B5EF4-FFF2-40B4-BE49-F238E27FC236}">
                <a16:creationId xmlns:a16="http://schemas.microsoft.com/office/drawing/2014/main" id="{FC9CC95C-0FAB-794E-6233-409F806571D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105360-50C1-D22C-6A09-30CCAEBBDFAE}"/>
              </a:ext>
            </a:extLst>
          </p:cNvPr>
          <p:cNvSpPr/>
          <p:nvPr/>
        </p:nvSpPr>
        <p:spPr>
          <a:xfrm>
            <a:off x="260960" y="482379"/>
            <a:ext cx="609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  <p:sp>
        <p:nvSpPr>
          <p:cNvPr id="30" name="Google Shape;90;p17">
            <a:extLst>
              <a:ext uri="{FF2B5EF4-FFF2-40B4-BE49-F238E27FC236}">
                <a16:creationId xmlns:a16="http://schemas.microsoft.com/office/drawing/2014/main" id="{122B826F-1A2A-BD48-8190-188F509C1E1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EA56E1-B1D3-52CE-85D4-56C4994983C9}"/>
              </a:ext>
            </a:extLst>
          </p:cNvPr>
          <p:cNvSpPr/>
          <p:nvPr/>
        </p:nvSpPr>
        <p:spPr>
          <a:xfrm>
            <a:off x="260960" y="482379"/>
            <a:ext cx="6254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2.12.0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2.12.1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90;p17">
            <a:extLst>
              <a:ext uri="{FF2B5EF4-FFF2-40B4-BE49-F238E27FC236}">
                <a16:creationId xmlns:a16="http://schemas.microsoft.com/office/drawing/2014/main" id="{408C18E5-0D2A-F3D1-8AFF-D562C6259FB0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AA6431-9C10-5D68-C684-AC1048B906D6}"/>
              </a:ext>
            </a:extLst>
          </p:cNvPr>
          <p:cNvSpPr/>
          <p:nvPr/>
        </p:nvSpPr>
        <p:spPr>
          <a:xfrm>
            <a:off x="260960" y="482379"/>
            <a:ext cx="630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2.13.3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2.14.0</a:t>
            </a:r>
          </a:p>
        </p:txBody>
      </p: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425" y="2707907"/>
            <a:ext cx="970457" cy="485229"/>
          </a:xfrm>
          <a:prstGeom prst="rect">
            <a:avLst/>
          </a:prstGeom>
        </p:spPr>
      </p:pic>
      <p:cxnSp>
        <p:nvCxnSpPr>
          <p:cNvPr id="46" name="Google Shape;311;p37">
            <a:extLst>
              <a:ext uri="{FF2B5EF4-FFF2-40B4-BE49-F238E27FC236}">
                <a16:creationId xmlns:a16="http://schemas.microsoft.com/office/drawing/2014/main" id="{29BF573C-9BAE-2957-A14F-771BB2061BA3}"/>
              </a:ext>
            </a:extLst>
          </p:cNvPr>
          <p:cNvCxnSpPr>
            <a:cxnSpLocks/>
          </p:cNvCxnSpPr>
          <p:nvPr/>
        </p:nvCxnSpPr>
        <p:spPr>
          <a:xfrm flipV="1">
            <a:off x="6589861" y="3284113"/>
            <a:ext cx="0" cy="2775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" name="Google Shape;90;p17">
            <a:extLst>
              <a:ext uri="{FF2B5EF4-FFF2-40B4-BE49-F238E27FC236}">
                <a16:creationId xmlns:a16="http://schemas.microsoft.com/office/drawing/2014/main" id="{BE8218E5-6922-EF14-DCAB-D26FC60EC3C1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B2A6AB-9528-D9A8-88AE-D9206A20E228}"/>
              </a:ext>
            </a:extLst>
          </p:cNvPr>
          <p:cNvSpPr/>
          <p:nvPr/>
        </p:nvSpPr>
        <p:spPr>
          <a:xfrm>
            <a:off x="260960" y="482379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2.14.1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609858"/>
            <a:ext cx="8705088" cy="2078221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4275" y="1707383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Raleway" pitchFamily="2" charset="77"/>
              </a:rPr>
              <a:t>If a patch for security vulnerability was made available today, how long would it take until your projects were </a:t>
            </a:r>
          </a:p>
          <a:p>
            <a:pPr marL="0" lvl="0" indent="0">
              <a:buNone/>
            </a:pPr>
            <a:r>
              <a:rPr lang="en-US" sz="4000" dirty="0">
                <a:latin typeface="Raleway" pitchFamily="2" charset="77"/>
              </a:rPr>
              <a:t>no longer </a:t>
            </a:r>
            <a:r>
              <a:rPr lang="en-US" sz="4000" b="1" dirty="0">
                <a:latin typeface="Raleway" pitchFamily="2" charset="77"/>
              </a:rPr>
              <a:t>vulnerable</a:t>
            </a:r>
            <a:r>
              <a:rPr lang="en-US" sz="4000" dirty="0">
                <a:latin typeface="Raleway" pitchFamily="2" charset="77"/>
              </a:rPr>
              <a:t> </a:t>
            </a:r>
            <a:r>
              <a:rPr lang="en-US" sz="6000" b="1" dirty="0">
                <a:latin typeface="Raleway" pitchFamily="2" charset="77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311;p37">
            <a:extLst>
              <a:ext uri="{FF2B5EF4-FFF2-40B4-BE49-F238E27FC236}">
                <a16:creationId xmlns:a16="http://schemas.microsoft.com/office/drawing/2014/main" id="{F4375288-CF83-5650-BD8E-864650BF5EAB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6770" y="1705514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9 years without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been constantly upgraded, </a:t>
            </a:r>
            <a:br>
              <a:rPr lang="en-US" dirty="0"/>
            </a:br>
            <a:r>
              <a:rPr lang="en-US" dirty="0"/>
              <a:t>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311;p37">
            <a:extLst>
              <a:ext uri="{FF2B5EF4-FFF2-40B4-BE49-F238E27FC236}">
                <a16:creationId xmlns:a16="http://schemas.microsoft.com/office/drawing/2014/main" id="{E1FC27FB-A381-F01A-B63C-F77E63D4C50F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323;p37">
            <a:extLst>
              <a:ext uri="{FF2B5EF4-FFF2-40B4-BE49-F238E27FC236}">
                <a16:creationId xmlns:a16="http://schemas.microsoft.com/office/drawing/2014/main" id="{49836FB7-E1A4-D54B-B9AB-7B08C1C0456B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 server that has been: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0331" y="1777619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in production for 9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</a:t>
            </a:r>
            <a:br>
              <a:rPr lang="en-US" dirty="0"/>
            </a:br>
            <a:r>
              <a:rPr lang="en-US" dirty="0"/>
              <a:t>and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  <p:cxnSp>
        <p:nvCxnSpPr>
          <p:cNvPr id="17" name="Google Shape;323;p37">
            <a:extLst>
              <a:ext uri="{FF2B5EF4-FFF2-40B4-BE49-F238E27FC236}">
                <a16:creationId xmlns:a16="http://schemas.microsoft.com/office/drawing/2014/main" id="{5B01D8D2-8CBC-65F5-9FDC-DAE4E9BA67CA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327;p37">
            <a:extLst>
              <a:ext uri="{FF2B5EF4-FFF2-40B4-BE49-F238E27FC236}">
                <a16:creationId xmlns:a16="http://schemas.microsoft.com/office/drawing/2014/main" id="{0FBC6895-555A-A513-90A8-6D168FFD7686}"/>
              </a:ext>
            </a:extLst>
          </p:cNvPr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311;p37">
            <a:extLst>
              <a:ext uri="{FF2B5EF4-FFF2-40B4-BE49-F238E27FC236}">
                <a16:creationId xmlns:a16="http://schemas.microsoft.com/office/drawing/2014/main" id="{378E9DAD-C22A-4053-9EFA-AD57CFB13AC6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7C3D8E8D-9D76-24BC-14C9-EA15B67699B0}"/>
              </a:ext>
            </a:extLst>
          </p:cNvPr>
          <p:cNvSpPr txBox="1">
            <a:spLocks/>
          </p:cNvSpPr>
          <p:nvPr/>
        </p:nvSpPr>
        <p:spPr>
          <a:xfrm>
            <a:off x="-166977" y="771443"/>
            <a:ext cx="4678931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Who deployed last?</a:t>
            </a:r>
          </a:p>
        </p:txBody>
      </p:sp>
      <p:sp>
        <p:nvSpPr>
          <p:cNvPr id="10" name="Google Shape;63;p13">
            <a:extLst>
              <a:ext uri="{FF2B5EF4-FFF2-40B4-BE49-F238E27FC236}">
                <a16:creationId xmlns:a16="http://schemas.microsoft.com/office/drawing/2014/main" id="{409015B3-1730-1952-66DE-00CB6D6BBF9E}"/>
              </a:ext>
            </a:extLst>
          </p:cNvPr>
          <p:cNvSpPr txBox="1">
            <a:spLocks/>
          </p:cNvSpPr>
          <p:nvPr/>
        </p:nvSpPr>
        <p:spPr>
          <a:xfrm>
            <a:off x="4637893" y="771443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3200" b="1" dirty="0">
                <a:solidFill>
                  <a:srgbClr val="E48F90"/>
                </a:solidFill>
              </a:rPr>
              <a:t>All gone</a:t>
            </a:r>
          </a:p>
        </p:txBody>
      </p:sp>
      <p:sp>
        <p:nvSpPr>
          <p:cNvPr id="11" name="Google Shape;63;p13">
            <a:extLst>
              <a:ext uri="{FF2B5EF4-FFF2-40B4-BE49-F238E27FC236}">
                <a16:creationId xmlns:a16="http://schemas.microsoft.com/office/drawing/2014/main" id="{D1A6AEE9-01BE-FB0A-735B-2A6E331CB661}"/>
              </a:ext>
            </a:extLst>
          </p:cNvPr>
          <p:cNvSpPr txBox="1">
            <a:spLocks/>
          </p:cNvSpPr>
          <p:nvPr/>
        </p:nvSpPr>
        <p:spPr>
          <a:xfrm>
            <a:off x="1043355" y="140941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Redeploy?</a:t>
            </a:r>
          </a:p>
        </p:txBody>
      </p:sp>
      <p:sp>
        <p:nvSpPr>
          <p:cNvPr id="12" name="Google Shape;63;p13">
            <a:extLst>
              <a:ext uri="{FF2B5EF4-FFF2-40B4-BE49-F238E27FC236}">
                <a16:creationId xmlns:a16="http://schemas.microsoft.com/office/drawing/2014/main" id="{7A7B1C6E-DEFF-4E3C-A4A8-11FD7C550E7E}"/>
              </a:ext>
            </a:extLst>
          </p:cNvPr>
          <p:cNvSpPr txBox="1">
            <a:spLocks/>
          </p:cNvSpPr>
          <p:nvPr/>
        </p:nvSpPr>
        <p:spPr>
          <a:xfrm>
            <a:off x="4632638" y="140941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3200" b="1" dirty="0">
                <a:solidFill>
                  <a:srgbClr val="E48F90"/>
                </a:solidFill>
              </a:rPr>
              <a:t>Manual process</a:t>
            </a:r>
          </a:p>
        </p:txBody>
      </p:sp>
      <p:sp>
        <p:nvSpPr>
          <p:cNvPr id="13" name="Google Shape;63;p13">
            <a:extLst>
              <a:ext uri="{FF2B5EF4-FFF2-40B4-BE49-F238E27FC236}">
                <a16:creationId xmlns:a16="http://schemas.microsoft.com/office/drawing/2014/main" id="{CABB9D05-C1AA-C3C3-EA05-E031BC968F42}"/>
              </a:ext>
            </a:extLst>
          </p:cNvPr>
          <p:cNvSpPr txBox="1">
            <a:spLocks/>
          </p:cNvSpPr>
          <p:nvPr/>
        </p:nvSpPr>
        <p:spPr>
          <a:xfrm>
            <a:off x="1043355" y="197802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 Update Server?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29105A1B-FC64-9FBA-0EB7-2FC76BB56210}"/>
              </a:ext>
            </a:extLst>
          </p:cNvPr>
          <p:cNvSpPr txBox="1">
            <a:spLocks/>
          </p:cNvSpPr>
          <p:nvPr/>
        </p:nvSpPr>
        <p:spPr>
          <a:xfrm>
            <a:off x="4632638" y="1978029"/>
            <a:ext cx="425582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E48F90"/>
                </a:solidFill>
              </a:rPr>
              <a:t>Code is obfuscated </a:t>
            </a:r>
          </a:p>
          <a:p>
            <a:pPr marL="0" indent="0">
              <a:buNone/>
            </a:pPr>
            <a:endParaRPr lang="en-US" sz="3200" b="1" dirty="0">
              <a:solidFill>
                <a:srgbClr val="E4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>
            <a:cxnSpLocks/>
          </p:cNvCxnSpPr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891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5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8" name="!!Overlay">
            <a:extLst>
              <a:ext uri="{FF2B5EF4-FFF2-40B4-BE49-F238E27FC236}">
                <a16:creationId xmlns:a16="http://schemas.microsoft.com/office/drawing/2014/main" id="{928B8C8B-24EB-7AC4-F562-AA71F3F2EC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7533564 w 9144000"/>
              <a:gd name="connsiteY0" fmla="*/ 2653990 h 5143500"/>
              <a:gd name="connsiteX1" fmla="*/ 7001301 w 9144000"/>
              <a:gd name="connsiteY1" fmla="*/ 3411691 h 5143500"/>
              <a:gd name="connsiteX2" fmla="*/ 7533564 w 9144000"/>
              <a:gd name="connsiteY2" fmla="*/ 4169392 h 5143500"/>
              <a:gd name="connsiteX3" fmla="*/ 8065827 w 9144000"/>
              <a:gd name="connsiteY3" fmla="*/ 3411691 h 5143500"/>
              <a:gd name="connsiteX4" fmla="*/ 7533564 w 9144000"/>
              <a:gd name="connsiteY4" fmla="*/ 2653990 h 5143500"/>
              <a:gd name="connsiteX5" fmla="*/ 0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7533564" y="2653990"/>
                </a:moveTo>
                <a:cubicBezTo>
                  <a:pt x="7239603" y="2653990"/>
                  <a:pt x="7001301" y="2993224"/>
                  <a:pt x="7001301" y="3411691"/>
                </a:cubicBezTo>
                <a:cubicBezTo>
                  <a:pt x="7001301" y="3830158"/>
                  <a:pt x="7239603" y="4169392"/>
                  <a:pt x="7533564" y="4169392"/>
                </a:cubicBezTo>
                <a:cubicBezTo>
                  <a:pt x="7827525" y="4169392"/>
                  <a:pt x="8065827" y="3830158"/>
                  <a:pt x="8065827" y="3411691"/>
                </a:cubicBezTo>
                <a:cubicBezTo>
                  <a:pt x="8065827" y="2993224"/>
                  <a:pt x="7827525" y="2653990"/>
                  <a:pt x="7533564" y="265399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</p:spTree>
    <p:extLst>
      <p:ext uri="{BB962C8B-B14F-4D97-AF65-F5344CB8AC3E}">
        <p14:creationId xmlns:p14="http://schemas.microsoft.com/office/powerpoint/2010/main" val="1592503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8C806-8A15-CB1F-35A1-935FC397AD9B}"/>
              </a:ext>
            </a:extLst>
          </p:cNvPr>
          <p:cNvSpPr/>
          <p:nvPr/>
        </p:nvSpPr>
        <p:spPr>
          <a:xfrm>
            <a:off x="782850" y="1168708"/>
            <a:ext cx="1580882" cy="2246769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Context Map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Date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Docker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Environment 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Events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Java</a:t>
            </a:r>
          </a:p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Jndi</a:t>
            </a:r>
            <a:endParaRPr lang="en-US" dirty="0">
              <a:solidFill>
                <a:srgbClr val="9CDCFE"/>
              </a:solidFill>
              <a:latin typeface="Andale Mono" panose="020B0509000000000004" pitchFamily="49" charset="0"/>
            </a:endParaRPr>
          </a:p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Jvm</a:t>
            </a:r>
            <a:endParaRPr lang="en-US" dirty="0">
              <a:solidFill>
                <a:srgbClr val="9CDCFE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Kubernetes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4BB06-4B1A-1BE3-EDC9-1023A6F0D265}"/>
              </a:ext>
            </a:extLst>
          </p:cNvPr>
          <p:cNvSpPr/>
          <p:nvPr/>
        </p:nvSpPr>
        <p:spPr>
          <a:xfrm>
            <a:off x="3041524" y="1168707"/>
            <a:ext cx="2440092" cy="2031325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Lower/Upper case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Main Arguments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Map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Marker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Spring Bot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Structured Data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System Properties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Web / Servlet Context</a:t>
            </a:r>
          </a:p>
          <a:p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pic>
        <p:nvPicPr>
          <p:cNvPr id="1026" name="Picture 2" descr="bug analysis Icon - Download bug analysis Icon 3312249 | Noun Project">
            <a:extLst>
              <a:ext uri="{FF2B5EF4-FFF2-40B4-BE49-F238E27FC236}">
                <a16:creationId xmlns:a16="http://schemas.microsoft.com/office/drawing/2014/main" id="{65F8424C-49C7-A231-B008-59D27022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94" y="3736165"/>
            <a:ext cx="846302" cy="8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Google Shape;90;p17">
            <a:extLst>
              <a:ext uri="{FF2B5EF4-FFF2-40B4-BE49-F238E27FC236}">
                <a16:creationId xmlns:a16="http://schemas.microsoft.com/office/drawing/2014/main" id="{9EBDF644-3B4B-A1D8-BFAD-68CB64ECFD4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0;p17">
            <a:extLst>
              <a:ext uri="{FF2B5EF4-FFF2-40B4-BE49-F238E27FC236}">
                <a16:creationId xmlns:a16="http://schemas.microsoft.com/office/drawing/2014/main" id="{87BCAF08-0D0E-CC05-20FB-F06DC38C1F53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19CBE-A57E-EF7C-DCC1-BD0A49B4B8D4}"/>
              </a:ext>
            </a:extLst>
          </p:cNvPr>
          <p:cNvSpPr/>
          <p:nvPr/>
        </p:nvSpPr>
        <p:spPr>
          <a:xfrm>
            <a:off x="260960" y="482379"/>
            <a:ext cx="7505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2.0-rc1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2.0-rc2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2837</Words>
  <Application>Microsoft Macintosh PowerPoint</Application>
  <PresentationFormat>On-screen Show (16:9)</PresentationFormat>
  <Paragraphs>944</Paragraphs>
  <Slides>109</Slides>
  <Notes>94</Notes>
  <HiddenSlides>51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Verdana</vt:lpstr>
      <vt:lpstr>Impact</vt:lpstr>
      <vt:lpstr>Wide Latin</vt:lpstr>
      <vt:lpstr>Homemade Apple</vt:lpstr>
      <vt:lpstr>Andale Mono</vt:lpstr>
      <vt:lpstr>Raleway</vt:lpstr>
      <vt:lpstr>Arial Black</vt:lpstr>
      <vt:lpstr>Montserrat</vt:lpstr>
      <vt:lpstr>Calibri</vt:lpstr>
      <vt:lpstr>Arial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PowerPoint Presentation</vt:lpstr>
      <vt:lpstr>PowerPoint Presentation</vt:lpstr>
      <vt:lpstr>PowerPoint Presentation</vt:lpstr>
      <vt:lpstr> REDEPLOY EVERY MONTH</vt:lpstr>
      <vt:lpstr>How old are your servers? How old are your dependencies?</vt:lpstr>
      <vt:lpstr>github.com/isidore/Talks/blob/master/Zero_day_bugs.md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34</cp:revision>
  <dcterms:modified xsi:type="dcterms:W3CDTF">2022-06-03T14:09:25Z</dcterms:modified>
</cp:coreProperties>
</file>